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5" r:id="rId3"/>
    <p:sldId id="258" r:id="rId4"/>
    <p:sldId id="259" r:id="rId5"/>
    <p:sldId id="260" r:id="rId6"/>
    <p:sldId id="261" r:id="rId7"/>
    <p:sldId id="262" r:id="rId8"/>
    <p:sldId id="266"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915" autoAdjust="0"/>
    <p:restoredTop sz="94660"/>
  </p:normalViewPr>
  <p:slideViewPr>
    <p:cSldViewPr snapToGrid="0">
      <p:cViewPr varScale="1">
        <p:scale>
          <a:sx n="108" d="100"/>
          <a:sy n="108" d="100"/>
        </p:scale>
        <p:origin x="162"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572BA9-0AD7-4928-8851-C646130301DB}" type="datetimeFigureOut">
              <a:rPr lang="en-US" smtClean="0"/>
              <a:t>10/26/2019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0037BC49-1871-4DF1-8BFE-A7B8CBDBCF44}" type="slidenum">
              <a:rPr lang="en-US" smtClean="0"/>
              <a:t>‹#›</a:t>
            </a:fld>
            <a:endParaRPr lang="en-US"/>
          </a:p>
        </p:txBody>
      </p:sp>
    </p:spTree>
    <p:extLst>
      <p:ext uri="{BB962C8B-B14F-4D97-AF65-F5344CB8AC3E}">
        <p14:creationId xmlns:p14="http://schemas.microsoft.com/office/powerpoint/2010/main" val="2941420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572BA9-0AD7-4928-8851-C646130301DB}" type="datetimeFigureOut">
              <a:rPr lang="en-US" smtClean="0"/>
              <a:t>10/26/2019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7BC49-1871-4DF1-8BFE-A7B8CBDBCF44}" type="slidenum">
              <a:rPr lang="en-US" smtClean="0"/>
              <a:t>‹#›</a:t>
            </a:fld>
            <a:endParaRPr lang="en-US"/>
          </a:p>
        </p:txBody>
      </p:sp>
    </p:spTree>
    <p:extLst>
      <p:ext uri="{BB962C8B-B14F-4D97-AF65-F5344CB8AC3E}">
        <p14:creationId xmlns:p14="http://schemas.microsoft.com/office/powerpoint/2010/main" val="4124378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572BA9-0AD7-4928-8851-C646130301DB}" type="datetimeFigureOut">
              <a:rPr lang="en-US" smtClean="0"/>
              <a:t>10/26/2019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7BC49-1871-4DF1-8BFE-A7B8CBDBCF44}" type="slidenum">
              <a:rPr lang="en-US" smtClean="0"/>
              <a:t>‹#›</a:t>
            </a:fld>
            <a:endParaRPr lang="en-US"/>
          </a:p>
        </p:txBody>
      </p:sp>
    </p:spTree>
    <p:extLst>
      <p:ext uri="{BB962C8B-B14F-4D97-AF65-F5344CB8AC3E}">
        <p14:creationId xmlns:p14="http://schemas.microsoft.com/office/powerpoint/2010/main" val="2181661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572BA9-0AD7-4928-8851-C646130301DB}" type="datetimeFigureOut">
              <a:rPr lang="en-US" smtClean="0"/>
              <a:t>10/26/2019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7BC49-1871-4DF1-8BFE-A7B8CBDBCF44}" type="slidenum">
              <a:rPr lang="en-US" smtClean="0"/>
              <a:t>‹#›</a:t>
            </a:fld>
            <a:endParaRPr lang="en-US"/>
          </a:p>
        </p:txBody>
      </p:sp>
    </p:spTree>
    <p:extLst>
      <p:ext uri="{BB962C8B-B14F-4D97-AF65-F5344CB8AC3E}">
        <p14:creationId xmlns:p14="http://schemas.microsoft.com/office/powerpoint/2010/main" val="338736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0572BA9-0AD7-4928-8851-C646130301DB}" type="datetimeFigureOut">
              <a:rPr lang="en-US" smtClean="0"/>
              <a:t>10/26/2019</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0037BC49-1871-4DF1-8BFE-A7B8CBDBCF44}" type="slidenum">
              <a:rPr lang="en-US" smtClean="0"/>
              <a:t>‹#›</a:t>
            </a:fld>
            <a:endParaRPr lang="en-US"/>
          </a:p>
        </p:txBody>
      </p:sp>
    </p:spTree>
    <p:extLst>
      <p:ext uri="{BB962C8B-B14F-4D97-AF65-F5344CB8AC3E}">
        <p14:creationId xmlns:p14="http://schemas.microsoft.com/office/powerpoint/2010/main" val="1812876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572BA9-0AD7-4928-8851-C646130301DB}" type="datetimeFigureOut">
              <a:rPr lang="en-US" smtClean="0"/>
              <a:t>10/26/2019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37BC49-1871-4DF1-8BFE-A7B8CBDBCF44}" type="slidenum">
              <a:rPr lang="en-US" smtClean="0"/>
              <a:t>‹#›</a:t>
            </a:fld>
            <a:endParaRPr lang="en-US"/>
          </a:p>
        </p:txBody>
      </p:sp>
    </p:spTree>
    <p:extLst>
      <p:ext uri="{BB962C8B-B14F-4D97-AF65-F5344CB8AC3E}">
        <p14:creationId xmlns:p14="http://schemas.microsoft.com/office/powerpoint/2010/main" val="2074960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572BA9-0AD7-4928-8851-C646130301DB}" type="datetimeFigureOut">
              <a:rPr lang="en-US" smtClean="0"/>
              <a:t>10/26/2019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37BC49-1871-4DF1-8BFE-A7B8CBDBCF44}" type="slidenum">
              <a:rPr lang="en-US" smtClean="0"/>
              <a:t>‹#›</a:t>
            </a:fld>
            <a:endParaRPr lang="en-US"/>
          </a:p>
        </p:txBody>
      </p:sp>
    </p:spTree>
    <p:extLst>
      <p:ext uri="{BB962C8B-B14F-4D97-AF65-F5344CB8AC3E}">
        <p14:creationId xmlns:p14="http://schemas.microsoft.com/office/powerpoint/2010/main" val="85938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572BA9-0AD7-4928-8851-C646130301DB}" type="datetimeFigureOut">
              <a:rPr lang="en-US" smtClean="0"/>
              <a:t>10/26/2019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37BC49-1871-4DF1-8BFE-A7B8CBDBCF44}" type="slidenum">
              <a:rPr lang="en-US" smtClean="0"/>
              <a:t>‹#›</a:t>
            </a:fld>
            <a:endParaRPr lang="en-US"/>
          </a:p>
        </p:txBody>
      </p:sp>
    </p:spTree>
    <p:extLst>
      <p:ext uri="{BB962C8B-B14F-4D97-AF65-F5344CB8AC3E}">
        <p14:creationId xmlns:p14="http://schemas.microsoft.com/office/powerpoint/2010/main" val="322518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572BA9-0AD7-4928-8851-C646130301DB}" type="datetimeFigureOut">
              <a:rPr lang="en-US" smtClean="0"/>
              <a:t>10/26/2019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37BC49-1871-4DF1-8BFE-A7B8CBDBCF44}" type="slidenum">
              <a:rPr lang="en-US" smtClean="0"/>
              <a:t>‹#›</a:t>
            </a:fld>
            <a:endParaRPr lang="en-US"/>
          </a:p>
        </p:txBody>
      </p:sp>
    </p:spTree>
    <p:extLst>
      <p:ext uri="{BB962C8B-B14F-4D97-AF65-F5344CB8AC3E}">
        <p14:creationId xmlns:p14="http://schemas.microsoft.com/office/powerpoint/2010/main" val="1750214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572BA9-0AD7-4928-8851-C646130301DB}" type="datetimeFigureOut">
              <a:rPr lang="en-US" smtClean="0"/>
              <a:t>10/26/2019</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037BC49-1871-4DF1-8BFE-A7B8CBDBCF44}" type="slidenum">
              <a:rPr lang="en-US" smtClean="0"/>
              <a:t>‹#›</a:t>
            </a:fld>
            <a:endParaRPr lang="en-US"/>
          </a:p>
        </p:txBody>
      </p:sp>
    </p:spTree>
    <p:extLst>
      <p:ext uri="{BB962C8B-B14F-4D97-AF65-F5344CB8AC3E}">
        <p14:creationId xmlns:p14="http://schemas.microsoft.com/office/powerpoint/2010/main" val="2513417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572BA9-0AD7-4928-8851-C646130301DB}" type="datetimeFigureOut">
              <a:rPr lang="en-US" smtClean="0"/>
              <a:t>10/26/2019</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037BC49-1871-4DF1-8BFE-A7B8CBDBCF44}" type="slidenum">
              <a:rPr lang="en-US" smtClean="0"/>
              <a:t>‹#›</a:t>
            </a:fld>
            <a:endParaRPr lang="en-US"/>
          </a:p>
        </p:txBody>
      </p:sp>
    </p:spTree>
    <p:extLst>
      <p:ext uri="{BB962C8B-B14F-4D97-AF65-F5344CB8AC3E}">
        <p14:creationId xmlns:p14="http://schemas.microsoft.com/office/powerpoint/2010/main" val="2971552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0572BA9-0AD7-4928-8851-C646130301DB}" type="datetimeFigureOut">
              <a:rPr lang="en-US" smtClean="0"/>
              <a:t>10/26/2019</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0037BC49-1871-4DF1-8BFE-A7B8CBDBCF44}" type="slidenum">
              <a:rPr lang="en-US" smtClean="0"/>
              <a:t>‹#›</a:t>
            </a:fld>
            <a:endParaRPr lang="en-US"/>
          </a:p>
        </p:txBody>
      </p:sp>
    </p:spTree>
    <p:extLst>
      <p:ext uri="{BB962C8B-B14F-4D97-AF65-F5344CB8AC3E}">
        <p14:creationId xmlns:p14="http://schemas.microsoft.com/office/powerpoint/2010/main" val="15904526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3A8C0-8251-4A78-8279-F1F6283FA690}"/>
              </a:ext>
            </a:extLst>
          </p:cNvPr>
          <p:cNvSpPr>
            <a:spLocks noGrp="1"/>
          </p:cNvSpPr>
          <p:nvPr>
            <p:ph type="ctrTitle"/>
          </p:nvPr>
        </p:nvSpPr>
        <p:spPr/>
        <p:txBody>
          <a:bodyPr/>
          <a:lstStyle/>
          <a:p>
            <a:r>
              <a:rPr lang="en-US" dirty="0"/>
              <a:t>Math Run</a:t>
            </a:r>
          </a:p>
        </p:txBody>
      </p:sp>
      <p:sp>
        <p:nvSpPr>
          <p:cNvPr id="3" name="Subtitle 2">
            <a:extLst>
              <a:ext uri="{FF2B5EF4-FFF2-40B4-BE49-F238E27FC236}">
                <a16:creationId xmlns:a16="http://schemas.microsoft.com/office/drawing/2014/main" id="{1A347AAA-9879-45A1-A410-B5A37714AC2D}"/>
              </a:ext>
            </a:extLst>
          </p:cNvPr>
          <p:cNvSpPr>
            <a:spLocks noGrp="1"/>
          </p:cNvSpPr>
          <p:nvPr>
            <p:ph type="subTitle" idx="1"/>
          </p:nvPr>
        </p:nvSpPr>
        <p:spPr>
          <a:xfrm>
            <a:off x="1051560" y="4586344"/>
            <a:ext cx="7891272" cy="1069848"/>
          </a:xfrm>
        </p:spPr>
        <p:txBody>
          <a:bodyPr>
            <a:normAutofit/>
          </a:bodyPr>
          <a:lstStyle/>
          <a:p>
            <a:pPr algn="r"/>
            <a:r>
              <a:rPr lang="ro-RO" dirty="0"/>
              <a:t>Hașciar Vlad Andrei</a:t>
            </a:r>
          </a:p>
          <a:p>
            <a:pPr algn="r"/>
            <a:r>
              <a:rPr lang="ro-RO" dirty="0"/>
              <a:t>Dunca Ioana Florentina</a:t>
            </a:r>
            <a:endParaRPr lang="en-US" dirty="0"/>
          </a:p>
        </p:txBody>
      </p:sp>
      <p:pic>
        <p:nvPicPr>
          <p:cNvPr id="5" name="Picture 4">
            <a:extLst>
              <a:ext uri="{FF2B5EF4-FFF2-40B4-BE49-F238E27FC236}">
                <a16:creationId xmlns:a16="http://schemas.microsoft.com/office/drawing/2014/main" id="{0E67FE8E-9C78-44B0-B7C1-B6287DC77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04" y="4952998"/>
            <a:ext cx="2053816" cy="2053816"/>
          </a:xfrm>
          <a:prstGeom prst="rect">
            <a:avLst/>
          </a:prstGeom>
        </p:spPr>
      </p:pic>
    </p:spTree>
    <p:extLst>
      <p:ext uri="{BB962C8B-B14F-4D97-AF65-F5344CB8AC3E}">
        <p14:creationId xmlns:p14="http://schemas.microsoft.com/office/powerpoint/2010/main" val="2479687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D12709-9B3F-4554-ACBB-AAEE4471CA60}"/>
              </a:ext>
            </a:extLst>
          </p:cNvPr>
          <p:cNvSpPr>
            <a:spLocks noGrp="1"/>
          </p:cNvSpPr>
          <p:nvPr>
            <p:ph idx="1"/>
          </p:nvPr>
        </p:nvSpPr>
        <p:spPr>
          <a:xfrm>
            <a:off x="1066800" y="1403604"/>
            <a:ext cx="10058400" cy="4050792"/>
          </a:xfrm>
        </p:spPr>
        <p:txBody>
          <a:bodyPr/>
          <a:lstStyle/>
          <a:p>
            <a:pPr marL="0" indent="0">
              <a:buNone/>
            </a:pPr>
            <a:r>
              <a:rPr lang="ro-RO" dirty="0"/>
              <a:t>	Am realizat acest joc pornind de la faptul că majoritatea copiilor au început să folosească din ce în ce mai des calculatorul sau telefonul pentru realizarea calculelor matematice simple, astfel aceștia dezvoltând dificultăți la rezolvarea acestora fără un dispozitiv care să îi ajute.</a:t>
            </a:r>
          </a:p>
          <a:p>
            <a:pPr marL="0" indent="0">
              <a:buNone/>
            </a:pPr>
            <a:r>
              <a:rPr lang="ro-RO" dirty="0"/>
              <a:t>	Astfel, menirea acestui joc este să îi ajute pe copii să învețe să își folosească mintea, astfel dezvoltându-și abilitățile matematice prin intermediul metodelor moderne de învățare.</a:t>
            </a:r>
          </a:p>
          <a:p>
            <a:pPr marL="0" indent="0">
              <a:buNone/>
            </a:pPr>
            <a:r>
              <a:rPr lang="ro-RO" dirty="0"/>
              <a:t>	Știind că trăim în era tehnologiei iar cei mici au început să fie din ce în ce mai atrași de aceasta, noile metode de învățare, precum acest joc, o să îi ajute să învețe într-un mod interactiv și plăcut matematica astfel ajutând și cadrele didactice să își deruleze orele într-un mod în care copii să nu fie distrași sau plictisiți.</a:t>
            </a:r>
            <a:endParaRPr lang="en-US" dirty="0"/>
          </a:p>
        </p:txBody>
      </p:sp>
      <p:pic>
        <p:nvPicPr>
          <p:cNvPr id="4" name="Picture 3">
            <a:extLst>
              <a:ext uri="{FF2B5EF4-FFF2-40B4-BE49-F238E27FC236}">
                <a16:creationId xmlns:a16="http://schemas.microsoft.com/office/drawing/2014/main" id="{5BE8235B-98CE-4B63-8C8B-50EFEC466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04" y="4952998"/>
            <a:ext cx="2053816" cy="2053816"/>
          </a:xfrm>
          <a:prstGeom prst="rect">
            <a:avLst/>
          </a:prstGeom>
        </p:spPr>
      </p:pic>
    </p:spTree>
    <p:extLst>
      <p:ext uri="{BB962C8B-B14F-4D97-AF65-F5344CB8AC3E}">
        <p14:creationId xmlns:p14="http://schemas.microsoft.com/office/powerpoint/2010/main" val="2354896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5BDA1-E1C8-44BA-9C79-F3DF3A65AD27}"/>
              </a:ext>
            </a:extLst>
          </p:cNvPr>
          <p:cNvSpPr>
            <a:spLocks noGrp="1"/>
          </p:cNvSpPr>
          <p:nvPr>
            <p:ph type="title"/>
          </p:nvPr>
        </p:nvSpPr>
        <p:spPr/>
        <p:txBody>
          <a:bodyPr/>
          <a:lstStyle/>
          <a:p>
            <a:pPr algn="ctr"/>
            <a:r>
              <a:rPr lang="ro-RO" dirty="0"/>
              <a:t>Echipa</a:t>
            </a:r>
            <a:endParaRPr lang="en-US" dirty="0"/>
          </a:p>
        </p:txBody>
      </p:sp>
      <p:pic>
        <p:nvPicPr>
          <p:cNvPr id="6" name="Content Placeholder 5">
            <a:extLst>
              <a:ext uri="{FF2B5EF4-FFF2-40B4-BE49-F238E27FC236}">
                <a16:creationId xmlns:a16="http://schemas.microsoft.com/office/drawing/2014/main" id="{6401EECB-CBE2-4FEC-8D88-64EFC22C26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1937" y="1609911"/>
            <a:ext cx="3038475" cy="4051300"/>
          </a:xfrm>
        </p:spPr>
      </p:pic>
      <p:pic>
        <p:nvPicPr>
          <p:cNvPr id="4" name="Picture 3">
            <a:extLst>
              <a:ext uri="{FF2B5EF4-FFF2-40B4-BE49-F238E27FC236}">
                <a16:creationId xmlns:a16="http://schemas.microsoft.com/office/drawing/2014/main" id="{AC8C0518-932F-4F6E-885C-A014F1EE0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04" y="4952998"/>
            <a:ext cx="2053816" cy="2053816"/>
          </a:xfrm>
          <a:prstGeom prst="rect">
            <a:avLst/>
          </a:prstGeom>
        </p:spPr>
      </p:pic>
      <p:pic>
        <p:nvPicPr>
          <p:cNvPr id="5" name="Picture 4">
            <a:extLst>
              <a:ext uri="{FF2B5EF4-FFF2-40B4-BE49-F238E27FC236}">
                <a16:creationId xmlns:a16="http://schemas.microsoft.com/office/drawing/2014/main" id="{2C581D9E-734F-4631-951B-8E9281C61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677" y="1609911"/>
            <a:ext cx="3038475" cy="4051301"/>
          </a:xfrm>
          <a:prstGeom prst="rect">
            <a:avLst/>
          </a:prstGeom>
        </p:spPr>
      </p:pic>
      <p:sp>
        <p:nvSpPr>
          <p:cNvPr id="7" name="TextBox 6">
            <a:extLst>
              <a:ext uri="{FF2B5EF4-FFF2-40B4-BE49-F238E27FC236}">
                <a16:creationId xmlns:a16="http://schemas.microsoft.com/office/drawing/2014/main" id="{17941609-A435-4278-9899-2A6423846CAF}"/>
              </a:ext>
            </a:extLst>
          </p:cNvPr>
          <p:cNvSpPr txBox="1"/>
          <p:nvPr/>
        </p:nvSpPr>
        <p:spPr>
          <a:xfrm>
            <a:off x="5544737" y="2015545"/>
            <a:ext cx="1245854" cy="584775"/>
          </a:xfrm>
          <a:prstGeom prst="rect">
            <a:avLst/>
          </a:prstGeom>
          <a:noFill/>
        </p:spPr>
        <p:txBody>
          <a:bodyPr wrap="none" rtlCol="0">
            <a:spAutoFit/>
          </a:bodyPr>
          <a:lstStyle/>
          <a:p>
            <a:r>
              <a:rPr lang="ro-RO" sz="3200" dirty="0"/>
              <a:t>Elevi</a:t>
            </a:r>
            <a:r>
              <a:rPr lang="en-US" sz="3200" dirty="0"/>
              <a:t>:</a:t>
            </a:r>
          </a:p>
        </p:txBody>
      </p:sp>
      <p:sp>
        <p:nvSpPr>
          <p:cNvPr id="8" name="TextBox 7">
            <a:extLst>
              <a:ext uri="{FF2B5EF4-FFF2-40B4-BE49-F238E27FC236}">
                <a16:creationId xmlns:a16="http://schemas.microsoft.com/office/drawing/2014/main" id="{20839F42-D5EB-4FC9-8060-4FF87B045BC5}"/>
              </a:ext>
            </a:extLst>
          </p:cNvPr>
          <p:cNvSpPr txBox="1"/>
          <p:nvPr/>
        </p:nvSpPr>
        <p:spPr>
          <a:xfrm>
            <a:off x="4588204" y="2861930"/>
            <a:ext cx="3461076" cy="523220"/>
          </a:xfrm>
          <a:prstGeom prst="rect">
            <a:avLst/>
          </a:prstGeom>
          <a:noFill/>
        </p:spPr>
        <p:txBody>
          <a:bodyPr wrap="none" rtlCol="0">
            <a:spAutoFit/>
          </a:bodyPr>
          <a:lstStyle/>
          <a:p>
            <a:r>
              <a:rPr lang="ro-RO" sz="2800" dirty="0"/>
              <a:t>Hașciar Vlad Andrei</a:t>
            </a:r>
            <a:endParaRPr lang="en-US" sz="2800" dirty="0"/>
          </a:p>
        </p:txBody>
      </p:sp>
      <p:sp>
        <p:nvSpPr>
          <p:cNvPr id="9" name="TextBox 8">
            <a:extLst>
              <a:ext uri="{FF2B5EF4-FFF2-40B4-BE49-F238E27FC236}">
                <a16:creationId xmlns:a16="http://schemas.microsoft.com/office/drawing/2014/main" id="{F15527E2-998D-4C54-8363-4B254AE0B199}"/>
              </a:ext>
            </a:extLst>
          </p:cNvPr>
          <p:cNvSpPr txBox="1"/>
          <p:nvPr/>
        </p:nvSpPr>
        <p:spPr>
          <a:xfrm>
            <a:off x="4594300" y="3385150"/>
            <a:ext cx="3704284" cy="492443"/>
          </a:xfrm>
          <a:prstGeom prst="rect">
            <a:avLst/>
          </a:prstGeom>
          <a:noFill/>
        </p:spPr>
        <p:txBody>
          <a:bodyPr wrap="none" rtlCol="0">
            <a:spAutoFit/>
          </a:bodyPr>
          <a:lstStyle/>
          <a:p>
            <a:r>
              <a:rPr lang="ro-RO" sz="2500" dirty="0"/>
              <a:t>Dunca Ioana Florentina</a:t>
            </a:r>
            <a:endParaRPr lang="en-US" sz="2500" dirty="0"/>
          </a:p>
        </p:txBody>
      </p:sp>
      <p:sp>
        <p:nvSpPr>
          <p:cNvPr id="10" name="TextBox 9">
            <a:extLst>
              <a:ext uri="{FF2B5EF4-FFF2-40B4-BE49-F238E27FC236}">
                <a16:creationId xmlns:a16="http://schemas.microsoft.com/office/drawing/2014/main" id="{1225F2A9-FA12-405A-BFDF-0F8697A20467}"/>
              </a:ext>
            </a:extLst>
          </p:cNvPr>
          <p:cNvSpPr txBox="1"/>
          <p:nvPr/>
        </p:nvSpPr>
        <p:spPr>
          <a:xfrm>
            <a:off x="4565999" y="4764025"/>
            <a:ext cx="3483281" cy="523220"/>
          </a:xfrm>
          <a:prstGeom prst="rect">
            <a:avLst/>
          </a:prstGeom>
          <a:noFill/>
        </p:spPr>
        <p:txBody>
          <a:bodyPr wrap="square" rtlCol="0">
            <a:spAutoFit/>
          </a:bodyPr>
          <a:lstStyle/>
          <a:p>
            <a:r>
              <a:rPr lang="ro-RO" sz="2800" dirty="0"/>
              <a:t>Prof. Cornelia Hotea</a:t>
            </a:r>
            <a:endParaRPr lang="en-US" sz="2800" dirty="0"/>
          </a:p>
        </p:txBody>
      </p:sp>
    </p:spTree>
    <p:extLst>
      <p:ext uri="{BB962C8B-B14F-4D97-AF65-F5344CB8AC3E}">
        <p14:creationId xmlns:p14="http://schemas.microsoft.com/office/powerpoint/2010/main" val="1396553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9054A-71A8-429E-8F47-0D2B9995BC63}"/>
              </a:ext>
            </a:extLst>
          </p:cNvPr>
          <p:cNvSpPr>
            <a:spLocks noGrp="1"/>
          </p:cNvSpPr>
          <p:nvPr>
            <p:ph type="title"/>
          </p:nvPr>
        </p:nvSpPr>
        <p:spPr/>
        <p:txBody>
          <a:bodyPr/>
          <a:lstStyle/>
          <a:p>
            <a:pPr algn="ctr"/>
            <a:r>
              <a:rPr lang="ro-RO" dirty="0"/>
              <a:t>Scenariul</a:t>
            </a:r>
            <a:endParaRPr lang="en-US" dirty="0"/>
          </a:p>
        </p:txBody>
      </p:sp>
      <p:sp>
        <p:nvSpPr>
          <p:cNvPr id="3" name="Content Placeholder 2">
            <a:extLst>
              <a:ext uri="{FF2B5EF4-FFF2-40B4-BE49-F238E27FC236}">
                <a16:creationId xmlns:a16="http://schemas.microsoft.com/office/drawing/2014/main" id="{1BD12709-9B3F-4554-ACBB-AAEE4471CA60}"/>
              </a:ext>
            </a:extLst>
          </p:cNvPr>
          <p:cNvSpPr>
            <a:spLocks noGrp="1"/>
          </p:cNvSpPr>
          <p:nvPr>
            <p:ph idx="1"/>
          </p:nvPr>
        </p:nvSpPr>
        <p:spPr/>
        <p:txBody>
          <a:bodyPr/>
          <a:lstStyle/>
          <a:p>
            <a:pPr marL="0" indent="0">
              <a:buNone/>
            </a:pPr>
            <a:r>
              <a:rPr lang="ro-RO" dirty="0"/>
              <a:t>În joc este o bufnită care încearcă să își rezolve tema la matematică. Aceasta are de parcurs un set de întrebări. Fiind un joc, aceasta are doar 3 vieți. Atunci când răspunde greșit la o întrebare, o ciupercuță se va ofili, ceea ce înseamnă că își va pierde o viață.</a:t>
            </a:r>
            <a:endParaRPr lang="en-US" dirty="0"/>
          </a:p>
          <a:p>
            <a:pPr marL="0" indent="0">
              <a:buNone/>
            </a:pPr>
            <a:r>
              <a:rPr lang="en-US" dirty="0"/>
              <a:t>	</a:t>
            </a:r>
            <a:r>
              <a:rPr lang="en-US" dirty="0" err="1"/>
              <a:t>Scopul</a:t>
            </a:r>
            <a:r>
              <a:rPr lang="en-US" dirty="0"/>
              <a:t> t</a:t>
            </a:r>
            <a:r>
              <a:rPr lang="ro-RO" dirty="0"/>
              <a:t>ău este să ajuți această bufnită să își rezolve tema fără ca ciupercuțele să se oflilească.</a:t>
            </a:r>
            <a:r>
              <a:rPr lang="en-US" dirty="0"/>
              <a:t> Ca s</a:t>
            </a:r>
            <a:r>
              <a:rPr lang="ro-RO" dirty="0"/>
              <a:t>ă miști bufnița stânga-dreapta trebuie să apeși pe tastele „A”, respectiv „D”. După ce își pierde toate viețile va apărea pe tăbliță „Game Over”. Ca să reîncepi jocul apeși pe tasta „SPACE” . La fiecare sfârșit de joc pe o altă tăbliță va apărea „High Score”. De fiecare dată când aceasta își depășește recordul va apărea un nou scor pe tăblița respectivă.</a:t>
            </a:r>
            <a:endParaRPr lang="en-US" dirty="0"/>
          </a:p>
          <a:p>
            <a:pPr marL="0" indent="0">
              <a:buNone/>
            </a:pPr>
            <a:endParaRPr lang="en-US" dirty="0"/>
          </a:p>
        </p:txBody>
      </p:sp>
      <p:pic>
        <p:nvPicPr>
          <p:cNvPr id="4" name="Picture 3">
            <a:extLst>
              <a:ext uri="{FF2B5EF4-FFF2-40B4-BE49-F238E27FC236}">
                <a16:creationId xmlns:a16="http://schemas.microsoft.com/office/drawing/2014/main" id="{48BA8CB2-3E86-42B0-9BF0-59BDA99D2F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04" y="4952998"/>
            <a:ext cx="2053816" cy="2053816"/>
          </a:xfrm>
          <a:prstGeom prst="rect">
            <a:avLst/>
          </a:prstGeom>
        </p:spPr>
      </p:pic>
    </p:spTree>
    <p:extLst>
      <p:ext uri="{BB962C8B-B14F-4D97-AF65-F5344CB8AC3E}">
        <p14:creationId xmlns:p14="http://schemas.microsoft.com/office/powerpoint/2010/main" val="4085849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5F3D-3014-4F7B-B6FC-5C6BC640A970}"/>
              </a:ext>
            </a:extLst>
          </p:cNvPr>
          <p:cNvSpPr>
            <a:spLocks noGrp="1"/>
          </p:cNvSpPr>
          <p:nvPr>
            <p:ph type="title"/>
          </p:nvPr>
        </p:nvSpPr>
        <p:spPr>
          <a:xfrm>
            <a:off x="972194" y="25280"/>
            <a:ext cx="10058400" cy="1609344"/>
          </a:xfrm>
        </p:spPr>
        <p:txBody>
          <a:bodyPr/>
          <a:lstStyle/>
          <a:p>
            <a:pPr algn="ctr"/>
            <a:r>
              <a:rPr lang="ro-RO" dirty="0"/>
              <a:t>A</a:t>
            </a:r>
            <a:r>
              <a:rPr lang="en-US" dirty="0" err="1"/>
              <a:t>lgoritmul</a:t>
            </a:r>
            <a:r>
              <a:rPr lang="en-US" dirty="0"/>
              <a:t> </a:t>
            </a:r>
            <a:r>
              <a:rPr lang="en-US" dirty="0" err="1"/>
              <a:t>folosit</a:t>
            </a:r>
            <a:endParaRPr lang="en-US" dirty="0"/>
          </a:p>
        </p:txBody>
      </p:sp>
      <p:sp>
        <p:nvSpPr>
          <p:cNvPr id="3" name="Content Placeholder 2">
            <a:extLst>
              <a:ext uri="{FF2B5EF4-FFF2-40B4-BE49-F238E27FC236}">
                <a16:creationId xmlns:a16="http://schemas.microsoft.com/office/drawing/2014/main" id="{4A097D0F-4BE2-4D66-9503-C88ED1D7E6F7}"/>
              </a:ext>
            </a:extLst>
          </p:cNvPr>
          <p:cNvSpPr>
            <a:spLocks noGrp="1"/>
          </p:cNvSpPr>
          <p:nvPr>
            <p:ph idx="1"/>
          </p:nvPr>
        </p:nvSpPr>
        <p:spPr>
          <a:xfrm>
            <a:off x="815355" y="1331708"/>
            <a:ext cx="10834285" cy="4648198"/>
          </a:xfrm>
        </p:spPr>
        <p:txBody>
          <a:bodyPr/>
          <a:lstStyle/>
          <a:p>
            <a:r>
              <a:rPr lang="ro-RO" dirty="0"/>
              <a:t>7 </a:t>
            </a:r>
            <a:r>
              <a:rPr lang="ro-RO" i="1" dirty="0"/>
              <a:t>procedures </a:t>
            </a:r>
          </a:p>
          <a:p>
            <a:pPr marL="617220" lvl="1" indent="-342900">
              <a:buFont typeface="+mj-lt"/>
              <a:buAutoNum type="arabicPeriod"/>
            </a:pPr>
            <a:r>
              <a:rPr lang="ro-RO" i="1" u="sng" dirty="0"/>
              <a:t>initializeEventLsteners</a:t>
            </a:r>
            <a:r>
              <a:rPr lang="ro-RO" i="1" dirty="0"/>
              <a:t> </a:t>
            </a:r>
          </a:p>
          <a:p>
            <a:pPr lvl="2"/>
            <a:r>
              <a:rPr lang="ro-RO" i="1" dirty="0"/>
              <a:t>sceneActivated – </a:t>
            </a:r>
            <a:r>
              <a:rPr lang="ro-RO" dirty="0"/>
              <a:t>initializeaza jocul(platformele, tutorial si problema)</a:t>
            </a:r>
          </a:p>
          <a:p>
            <a:pPr lvl="2"/>
            <a:r>
              <a:rPr lang="ro-RO" i="1" dirty="0"/>
              <a:t>keyPressedListener –</a:t>
            </a:r>
            <a:r>
              <a:rPr lang="ro-RO" dirty="0"/>
              <a:t> pentru controlul bufnitei si reinitializarea jocului </a:t>
            </a:r>
          </a:p>
          <a:p>
            <a:pPr lvl="2"/>
            <a:r>
              <a:rPr lang="ro-RO" i="1" dirty="0"/>
              <a:t>TimeListener – </a:t>
            </a:r>
            <a:r>
              <a:rPr lang="ro-RO" dirty="0"/>
              <a:t>misca obstacolele, initializeaza ecranul de </a:t>
            </a:r>
            <a:r>
              <a:rPr lang="ro-RO" i="1" dirty="0"/>
              <a:t>GameOver</a:t>
            </a:r>
            <a:r>
              <a:rPr lang="ro-RO" dirty="0"/>
              <a:t> cand e cazul, animatia bufnitei si ruleaza audioul de fundal</a:t>
            </a:r>
          </a:p>
          <a:p>
            <a:pPr lvl="2"/>
            <a:r>
              <a:rPr lang="ro-RO" i="1" dirty="0"/>
              <a:t>ColisionStartListener – </a:t>
            </a:r>
            <a:r>
              <a:rPr lang="ro-RO" dirty="0"/>
              <a:t>verifica daca raspunsul este corect si initializeaza alta intrebare</a:t>
            </a:r>
          </a:p>
          <a:p>
            <a:pPr marL="617220" lvl="1" indent="-342900">
              <a:buFont typeface="+mj-lt"/>
              <a:buAutoNum type="arabicPeriod"/>
            </a:pPr>
            <a:r>
              <a:rPr lang="ro-RO" i="1" u="sng" dirty="0"/>
              <a:t>PlatformMovement</a:t>
            </a:r>
            <a:r>
              <a:rPr lang="ro-RO" i="1" dirty="0"/>
              <a:t> – </a:t>
            </a:r>
            <a:r>
              <a:rPr lang="ro-RO" dirty="0"/>
              <a:t>misca toate platformele si le reseteaza pozitia cand ies din limiele camerei</a:t>
            </a:r>
            <a:endParaRPr lang="ro-RO" u="sng" dirty="0"/>
          </a:p>
          <a:p>
            <a:pPr marL="617220" lvl="1" indent="-342900">
              <a:buFont typeface="+mj-lt"/>
              <a:buAutoNum type="arabicPeriod"/>
            </a:pPr>
            <a:r>
              <a:rPr lang="ro-RO" i="1" u="sng" dirty="0"/>
              <a:t>Animation</a:t>
            </a:r>
            <a:r>
              <a:rPr lang="ro-RO" i="1" dirty="0"/>
              <a:t> - </a:t>
            </a:r>
            <a:r>
              <a:rPr lang="ro-RO" dirty="0"/>
              <a:t>miscarea membrelor bufnitei</a:t>
            </a:r>
            <a:endParaRPr lang="ro-RO" i="1" dirty="0"/>
          </a:p>
          <a:p>
            <a:pPr marL="617220" lvl="1" indent="-342900">
              <a:buFont typeface="+mj-lt"/>
              <a:buAutoNum type="arabicPeriod"/>
            </a:pPr>
            <a:r>
              <a:rPr lang="ro-RO" i="1" u="sng" dirty="0"/>
              <a:t>InitProblem</a:t>
            </a:r>
            <a:r>
              <a:rPr lang="ro-RO" i="1" dirty="0"/>
              <a:t> – </a:t>
            </a:r>
            <a:r>
              <a:rPr lang="ro-RO" dirty="0"/>
              <a:t>genereaza ecuatia si variantele de raspuns</a:t>
            </a:r>
          </a:p>
          <a:p>
            <a:pPr marL="617220" lvl="1" indent="-342900">
              <a:buFont typeface="+mj-lt"/>
              <a:buAutoNum type="arabicPeriod"/>
            </a:pPr>
            <a:r>
              <a:rPr lang="ro-RO" i="1" u="sng" dirty="0"/>
              <a:t>HP_check</a:t>
            </a:r>
            <a:r>
              <a:rPr lang="ro-RO" i="1" dirty="0"/>
              <a:t> – </a:t>
            </a:r>
            <a:r>
              <a:rPr lang="ro-RO" dirty="0"/>
              <a:t>seteaza opacitatea ciupercilor in functie de vietile ramase</a:t>
            </a:r>
            <a:endParaRPr lang="ro-RO" i="1" dirty="0"/>
          </a:p>
          <a:p>
            <a:pPr marL="617220" lvl="1" indent="-342900">
              <a:buFont typeface="+mj-lt"/>
              <a:buAutoNum type="arabicPeriod"/>
            </a:pPr>
            <a:r>
              <a:rPr lang="ro-RO" i="1" u="sng" dirty="0"/>
              <a:t>RestartScreen</a:t>
            </a:r>
            <a:r>
              <a:rPr lang="ro-RO" i="1" dirty="0"/>
              <a:t> – </a:t>
            </a:r>
            <a:r>
              <a:rPr lang="ro-RO" dirty="0"/>
              <a:t>tranzitioneaza din joc in ecranul de „Game Over”</a:t>
            </a:r>
            <a:endParaRPr lang="ro-RO" u="sng" dirty="0"/>
          </a:p>
          <a:p>
            <a:pPr marL="617220" lvl="1" indent="-342900">
              <a:buFont typeface="+mj-lt"/>
              <a:buAutoNum type="arabicPeriod"/>
            </a:pPr>
            <a:r>
              <a:rPr lang="ro-RO" i="1" u="sng" dirty="0"/>
              <a:t>Replay</a:t>
            </a:r>
            <a:r>
              <a:rPr lang="ro-RO" i="1" dirty="0"/>
              <a:t> - </a:t>
            </a:r>
            <a:r>
              <a:rPr lang="ro-RO" dirty="0"/>
              <a:t>tranzitioneaza din ecranul de „Game Over” inapoi in joc</a:t>
            </a:r>
            <a:endParaRPr lang="ro-RO" u="sng" dirty="0"/>
          </a:p>
          <a:p>
            <a:pPr marL="617220" lvl="1" indent="-342900">
              <a:buFont typeface="+mj-lt"/>
              <a:buAutoNum type="arabicPeriod"/>
            </a:pPr>
            <a:endParaRPr lang="ro-RO" i="1" u="sng" dirty="0"/>
          </a:p>
        </p:txBody>
      </p:sp>
      <p:pic>
        <p:nvPicPr>
          <p:cNvPr id="4" name="Picture 3">
            <a:extLst>
              <a:ext uri="{FF2B5EF4-FFF2-40B4-BE49-F238E27FC236}">
                <a16:creationId xmlns:a16="http://schemas.microsoft.com/office/drawing/2014/main" id="{683A7ABF-83F7-4660-A18E-A59AEC6547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04" y="4952998"/>
            <a:ext cx="2053816" cy="2053816"/>
          </a:xfrm>
          <a:prstGeom prst="rect">
            <a:avLst/>
          </a:prstGeom>
        </p:spPr>
      </p:pic>
    </p:spTree>
    <p:extLst>
      <p:ext uri="{BB962C8B-B14F-4D97-AF65-F5344CB8AC3E}">
        <p14:creationId xmlns:p14="http://schemas.microsoft.com/office/powerpoint/2010/main" val="3294431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C572A-8BCC-447D-81DB-10478A78F715}"/>
              </a:ext>
            </a:extLst>
          </p:cNvPr>
          <p:cNvSpPr>
            <a:spLocks noGrp="1"/>
          </p:cNvSpPr>
          <p:nvPr>
            <p:ph type="title"/>
          </p:nvPr>
        </p:nvSpPr>
        <p:spPr/>
        <p:txBody>
          <a:bodyPr/>
          <a:lstStyle/>
          <a:p>
            <a:pPr algn="ctr"/>
            <a:r>
              <a:rPr lang="ro-RO" dirty="0"/>
              <a:t>E</a:t>
            </a:r>
            <a:r>
              <a:rPr lang="en-US" dirty="0" err="1"/>
              <a:t>lementele</a:t>
            </a:r>
            <a:r>
              <a:rPr lang="en-US" dirty="0"/>
              <a:t> de </a:t>
            </a:r>
            <a:r>
              <a:rPr lang="en-US" dirty="0" err="1"/>
              <a:t>execu</a:t>
            </a:r>
            <a:r>
              <a:rPr lang="ro-RO" dirty="0"/>
              <a:t>t</a:t>
            </a:r>
            <a:r>
              <a:rPr lang="en-US" dirty="0" err="1"/>
              <a:t>ie</a:t>
            </a:r>
            <a:endParaRPr lang="en-US" dirty="0"/>
          </a:p>
        </p:txBody>
      </p:sp>
      <p:sp>
        <p:nvSpPr>
          <p:cNvPr id="3" name="Content Placeholder 2">
            <a:extLst>
              <a:ext uri="{FF2B5EF4-FFF2-40B4-BE49-F238E27FC236}">
                <a16:creationId xmlns:a16="http://schemas.microsoft.com/office/drawing/2014/main" id="{C95170A4-026D-4E43-A5C0-DC5DF5B8B912}"/>
              </a:ext>
            </a:extLst>
          </p:cNvPr>
          <p:cNvSpPr>
            <a:spLocks noGrp="1"/>
          </p:cNvSpPr>
          <p:nvPr>
            <p:ph idx="1"/>
          </p:nvPr>
        </p:nvSpPr>
        <p:spPr/>
        <p:txBody>
          <a:bodyPr>
            <a:normAutofit lnSpcReduction="10000"/>
          </a:bodyPr>
          <a:lstStyle/>
          <a:p>
            <a:pPr marL="0" indent="0">
              <a:buNone/>
            </a:pPr>
            <a:endParaRPr lang="ro-RO" sz="2400" dirty="0"/>
          </a:p>
          <a:p>
            <a:pPr marL="0" indent="0">
              <a:buNone/>
            </a:pPr>
            <a:r>
              <a:rPr lang="ro-RO" sz="2400" dirty="0"/>
              <a:t>Controale: -pentru miscarea bufnitei( A/D sau sagetile stanga/dreapta)</a:t>
            </a:r>
          </a:p>
          <a:p>
            <a:pPr marL="1371400" lvl="5" indent="0">
              <a:buNone/>
            </a:pPr>
            <a:r>
              <a:rPr lang="ro-RO" sz="2400" dirty="0"/>
              <a:t>-pentru reluarea jocului ( SPACE)</a:t>
            </a:r>
          </a:p>
          <a:p>
            <a:pPr marL="0" indent="0">
              <a:buNone/>
            </a:pPr>
            <a:endParaRPr lang="ro-RO" sz="2400" dirty="0"/>
          </a:p>
          <a:p>
            <a:pPr marL="0" indent="0">
              <a:buNone/>
            </a:pPr>
            <a:r>
              <a:rPr lang="ro-RO" sz="2400" dirty="0"/>
              <a:t>	Folosind controalele trebuie sa alegi unul din cele 2 raspunsuri la ecuatia generata. La trei raspunsuri gresite jocul va intra in stagiul de </a:t>
            </a:r>
            <a:r>
              <a:rPr lang="ro-RO" sz="2400" i="1" dirty="0"/>
              <a:t>Game Over </a:t>
            </a:r>
            <a:r>
              <a:rPr lang="ro-RO" sz="2400" dirty="0"/>
              <a:t>pana la apasarea tastei Space pentu reluare.</a:t>
            </a:r>
            <a:endParaRPr lang="ro-RO" sz="2400" i="1" dirty="0"/>
          </a:p>
          <a:p>
            <a:pPr marL="1371400" lvl="5" indent="0">
              <a:buNone/>
            </a:pPr>
            <a:endParaRPr lang="ro-RO" sz="2000" dirty="0"/>
          </a:p>
          <a:p>
            <a:pPr marL="1371400" lvl="5" indent="0">
              <a:buNone/>
            </a:pPr>
            <a:endParaRPr lang="ro-RO" sz="2000" dirty="0"/>
          </a:p>
          <a:p>
            <a:pPr marL="1371400" lvl="5" indent="0">
              <a:buNone/>
            </a:pPr>
            <a:br>
              <a:rPr lang="ro-RO" sz="2000" dirty="0"/>
            </a:br>
            <a:endParaRPr lang="ro-RO" sz="2000" dirty="0"/>
          </a:p>
        </p:txBody>
      </p:sp>
      <p:pic>
        <p:nvPicPr>
          <p:cNvPr id="4" name="Picture 3">
            <a:extLst>
              <a:ext uri="{FF2B5EF4-FFF2-40B4-BE49-F238E27FC236}">
                <a16:creationId xmlns:a16="http://schemas.microsoft.com/office/drawing/2014/main" id="{92170D87-2A36-44E6-9B39-0D4F3EAA6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04" y="4952998"/>
            <a:ext cx="2053816" cy="2053816"/>
          </a:xfrm>
          <a:prstGeom prst="rect">
            <a:avLst/>
          </a:prstGeom>
        </p:spPr>
      </p:pic>
    </p:spTree>
    <p:extLst>
      <p:ext uri="{BB962C8B-B14F-4D97-AF65-F5344CB8AC3E}">
        <p14:creationId xmlns:p14="http://schemas.microsoft.com/office/powerpoint/2010/main" val="2676336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AA53-B8AA-4D2A-BDAA-81A56D1DE7F9}"/>
              </a:ext>
            </a:extLst>
          </p:cNvPr>
          <p:cNvSpPr>
            <a:spLocks noGrp="1"/>
          </p:cNvSpPr>
          <p:nvPr>
            <p:ph type="title"/>
          </p:nvPr>
        </p:nvSpPr>
        <p:spPr>
          <a:xfrm>
            <a:off x="1066800" y="295658"/>
            <a:ext cx="10058400" cy="1609344"/>
          </a:xfrm>
        </p:spPr>
        <p:txBody>
          <a:bodyPr/>
          <a:lstStyle/>
          <a:p>
            <a:pPr algn="ctr"/>
            <a:r>
              <a:rPr lang="ro-RO" dirty="0"/>
              <a:t>O</a:t>
            </a:r>
            <a:r>
              <a:rPr lang="en-US" dirty="0" err="1"/>
              <a:t>bserva</a:t>
            </a:r>
            <a:r>
              <a:rPr lang="ro-RO" dirty="0"/>
              <a:t>t</a:t>
            </a:r>
            <a:r>
              <a:rPr lang="en-US" dirty="0"/>
              <a:t>ii finale</a:t>
            </a:r>
          </a:p>
        </p:txBody>
      </p:sp>
      <p:pic>
        <p:nvPicPr>
          <p:cNvPr id="4" name="Picture 3">
            <a:extLst>
              <a:ext uri="{FF2B5EF4-FFF2-40B4-BE49-F238E27FC236}">
                <a16:creationId xmlns:a16="http://schemas.microsoft.com/office/drawing/2014/main" id="{A8E19045-C325-4D7F-BDFD-3A5B7A8B7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04" y="4952998"/>
            <a:ext cx="2053816" cy="2053816"/>
          </a:xfrm>
          <a:prstGeom prst="rect">
            <a:avLst/>
          </a:prstGeom>
        </p:spPr>
      </p:pic>
      <p:sp>
        <p:nvSpPr>
          <p:cNvPr id="5" name="TextBox 4">
            <a:extLst>
              <a:ext uri="{FF2B5EF4-FFF2-40B4-BE49-F238E27FC236}">
                <a16:creationId xmlns:a16="http://schemas.microsoft.com/office/drawing/2014/main" id="{5B375F79-CD80-4F90-9CB8-413145AA0413}"/>
              </a:ext>
            </a:extLst>
          </p:cNvPr>
          <p:cNvSpPr txBox="1"/>
          <p:nvPr/>
        </p:nvSpPr>
        <p:spPr>
          <a:xfrm>
            <a:off x="1627322" y="1813301"/>
            <a:ext cx="9782037" cy="1200329"/>
          </a:xfrm>
          <a:prstGeom prst="rect">
            <a:avLst/>
          </a:prstGeom>
          <a:noFill/>
        </p:spPr>
        <p:txBody>
          <a:bodyPr wrap="none" rtlCol="0">
            <a:spAutoFit/>
          </a:bodyPr>
          <a:lstStyle/>
          <a:p>
            <a:r>
              <a:rPr lang="ro-RO" sz="2400" dirty="0"/>
              <a:t>Hașciar Vlad Andrei</a:t>
            </a:r>
            <a:r>
              <a:rPr lang="en-US" sz="2400" dirty="0"/>
              <a:t>:</a:t>
            </a:r>
            <a:r>
              <a:rPr lang="ro-RO" sz="2400" dirty="0"/>
              <a:t>„Programarea in Alice 3 este intuitiva si rapida, </a:t>
            </a:r>
          </a:p>
          <a:p>
            <a:r>
              <a:rPr lang="ro-RO" sz="2400" dirty="0"/>
              <a:t>este usor sa creezi un proiect nou si sa incepi sa lucrezi cautand </a:t>
            </a:r>
          </a:p>
          <a:p>
            <a:r>
              <a:rPr lang="ro-RO" sz="2400" dirty="0"/>
              <a:t>metode creative de a folosii functiile puse la dispozitie.”</a:t>
            </a:r>
            <a:endParaRPr lang="en-US" sz="2400" dirty="0"/>
          </a:p>
        </p:txBody>
      </p:sp>
      <p:sp>
        <p:nvSpPr>
          <p:cNvPr id="6" name="TextBox 5">
            <a:extLst>
              <a:ext uri="{FF2B5EF4-FFF2-40B4-BE49-F238E27FC236}">
                <a16:creationId xmlns:a16="http://schemas.microsoft.com/office/drawing/2014/main" id="{2FF1BB0A-E688-4632-8A36-4E52F03C531F}"/>
              </a:ext>
            </a:extLst>
          </p:cNvPr>
          <p:cNvSpPr txBox="1"/>
          <p:nvPr/>
        </p:nvSpPr>
        <p:spPr>
          <a:xfrm>
            <a:off x="1627322" y="3292654"/>
            <a:ext cx="10414198" cy="1569660"/>
          </a:xfrm>
          <a:prstGeom prst="rect">
            <a:avLst/>
          </a:prstGeom>
          <a:noFill/>
        </p:spPr>
        <p:txBody>
          <a:bodyPr wrap="none" rtlCol="0">
            <a:spAutoFit/>
          </a:bodyPr>
          <a:lstStyle/>
          <a:p>
            <a:r>
              <a:rPr lang="en-US" sz="2400" dirty="0"/>
              <a:t>Dunca </a:t>
            </a:r>
            <a:r>
              <a:rPr lang="en-US" sz="2400" dirty="0" err="1"/>
              <a:t>Ioana</a:t>
            </a:r>
            <a:r>
              <a:rPr lang="en-US" sz="2400" dirty="0"/>
              <a:t> Florentina:</a:t>
            </a:r>
            <a:r>
              <a:rPr lang="ro-RO" sz="2400" dirty="0"/>
              <a:t>„Lucrând în Alice 3 am descoperit noi lucruri, </a:t>
            </a:r>
          </a:p>
          <a:p>
            <a:r>
              <a:rPr lang="ro-RO" sz="2400" dirty="0"/>
              <a:t>astfel realizând cât de minunat este să te ocupi de design-ul unui joc</a:t>
            </a:r>
          </a:p>
          <a:p>
            <a:r>
              <a:rPr lang="ro-RO" sz="2400" dirty="0"/>
              <a:t> în timp ce poți învăța noțiuni de programare. Funcțiile și grafica lui </a:t>
            </a:r>
          </a:p>
          <a:p>
            <a:r>
              <a:rPr lang="ro-RO" sz="2400" dirty="0"/>
              <a:t>Alice 3 sunt foarte bune când vine vorba de a lucra în acest domeniu.”</a:t>
            </a:r>
            <a:endParaRPr lang="en-US" sz="2400" dirty="0"/>
          </a:p>
        </p:txBody>
      </p:sp>
    </p:spTree>
    <p:extLst>
      <p:ext uri="{BB962C8B-B14F-4D97-AF65-F5344CB8AC3E}">
        <p14:creationId xmlns:p14="http://schemas.microsoft.com/office/powerpoint/2010/main" val="59884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700BDDAE-DE11-4D8C-A747-B9F22CAE01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4055890" cy="2352769"/>
          </a:xfrm>
        </p:spPr>
      </p:pic>
      <p:pic>
        <p:nvPicPr>
          <p:cNvPr id="12" name="Picture 11">
            <a:extLst>
              <a:ext uri="{FF2B5EF4-FFF2-40B4-BE49-F238E27FC236}">
                <a16:creationId xmlns:a16="http://schemas.microsoft.com/office/drawing/2014/main" id="{922B083D-E10F-46FC-9E16-EADB4681E1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132" y="0"/>
            <a:ext cx="4131735" cy="2324101"/>
          </a:xfrm>
          <a:prstGeom prst="rect">
            <a:avLst/>
          </a:prstGeom>
        </p:spPr>
      </p:pic>
      <p:pic>
        <p:nvPicPr>
          <p:cNvPr id="14" name="Picture 13">
            <a:extLst>
              <a:ext uri="{FF2B5EF4-FFF2-40B4-BE49-F238E27FC236}">
                <a16:creationId xmlns:a16="http://schemas.microsoft.com/office/drawing/2014/main" id="{3AD85493-6A1B-4A6C-A299-705955D29B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056" y="2357297"/>
            <a:ext cx="4055890" cy="2281438"/>
          </a:xfrm>
          <a:prstGeom prst="rect">
            <a:avLst/>
          </a:prstGeom>
        </p:spPr>
      </p:pic>
      <p:pic>
        <p:nvPicPr>
          <p:cNvPr id="16" name="Picture 15">
            <a:extLst>
              <a:ext uri="{FF2B5EF4-FFF2-40B4-BE49-F238E27FC236}">
                <a16:creationId xmlns:a16="http://schemas.microsoft.com/office/drawing/2014/main" id="{E5FCD5A5-F9D0-4985-9CCD-CE1EBFC228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66" y="2338094"/>
            <a:ext cx="4055889" cy="2281438"/>
          </a:xfrm>
          <a:prstGeom prst="rect">
            <a:avLst/>
          </a:prstGeom>
        </p:spPr>
      </p:pic>
      <p:pic>
        <p:nvPicPr>
          <p:cNvPr id="18" name="Picture 17">
            <a:extLst>
              <a:ext uri="{FF2B5EF4-FFF2-40B4-BE49-F238E27FC236}">
                <a16:creationId xmlns:a16="http://schemas.microsoft.com/office/drawing/2014/main" id="{032D3416-97FE-4BD1-B9AF-60708DE84D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1867" y="2"/>
            <a:ext cx="4055887" cy="2338092"/>
          </a:xfrm>
          <a:prstGeom prst="rect">
            <a:avLst/>
          </a:prstGeom>
        </p:spPr>
      </p:pic>
      <p:pic>
        <p:nvPicPr>
          <p:cNvPr id="20" name="Picture 19">
            <a:extLst>
              <a:ext uri="{FF2B5EF4-FFF2-40B4-BE49-F238E27FC236}">
                <a16:creationId xmlns:a16="http://schemas.microsoft.com/office/drawing/2014/main" id="{C5B147BB-9D26-45C0-9064-6F709F952C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3946" y="4576561"/>
            <a:ext cx="4068054" cy="2288280"/>
          </a:xfrm>
          <a:prstGeom prst="rect">
            <a:avLst/>
          </a:prstGeom>
        </p:spPr>
      </p:pic>
      <p:pic>
        <p:nvPicPr>
          <p:cNvPr id="22" name="Picture 21">
            <a:extLst>
              <a:ext uri="{FF2B5EF4-FFF2-40B4-BE49-F238E27FC236}">
                <a16:creationId xmlns:a16="http://schemas.microsoft.com/office/drawing/2014/main" id="{4B4EFD5D-37E0-4B7A-BDDA-AA088F77E2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36113" y="2354709"/>
            <a:ext cx="4055886" cy="2288280"/>
          </a:xfrm>
          <a:prstGeom prst="rect">
            <a:avLst/>
          </a:prstGeom>
        </p:spPr>
      </p:pic>
      <p:pic>
        <p:nvPicPr>
          <p:cNvPr id="24" name="Picture 23">
            <a:extLst>
              <a:ext uri="{FF2B5EF4-FFF2-40B4-BE49-F238E27FC236}">
                <a16:creationId xmlns:a16="http://schemas.microsoft.com/office/drawing/2014/main" id="{0030189B-CEB2-4DCA-995B-AB4ABBD043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4619531"/>
            <a:ext cx="4068055" cy="2288281"/>
          </a:xfrm>
          <a:prstGeom prst="rect">
            <a:avLst/>
          </a:prstGeom>
        </p:spPr>
      </p:pic>
      <p:pic>
        <p:nvPicPr>
          <p:cNvPr id="26" name="Picture 25">
            <a:extLst>
              <a:ext uri="{FF2B5EF4-FFF2-40B4-BE49-F238E27FC236}">
                <a16:creationId xmlns:a16="http://schemas.microsoft.com/office/drawing/2014/main" id="{01493A00-7183-48E7-97A5-4B82700306D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0221" y="4619530"/>
            <a:ext cx="4055884" cy="2281435"/>
          </a:xfrm>
          <a:prstGeom prst="rect">
            <a:avLst/>
          </a:prstGeom>
        </p:spPr>
      </p:pic>
    </p:spTree>
    <p:extLst>
      <p:ext uri="{BB962C8B-B14F-4D97-AF65-F5344CB8AC3E}">
        <p14:creationId xmlns:p14="http://schemas.microsoft.com/office/powerpoint/2010/main" val="33171871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362</TotalTime>
  <Words>326</Words>
  <Application>Microsoft Office PowerPoint</Application>
  <PresentationFormat>Widescreen</PresentationFormat>
  <Paragraphs>44</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Rockwell</vt:lpstr>
      <vt:lpstr>Rockwell Condensed</vt:lpstr>
      <vt:lpstr>Wingdings</vt:lpstr>
      <vt:lpstr>Wood Type</vt:lpstr>
      <vt:lpstr>Math Run</vt:lpstr>
      <vt:lpstr>PowerPoint Presentation</vt:lpstr>
      <vt:lpstr>Echipa</vt:lpstr>
      <vt:lpstr>Scenariul</vt:lpstr>
      <vt:lpstr>Algoritmul folosit</vt:lpstr>
      <vt:lpstr>Elementele de executie</vt:lpstr>
      <vt:lpstr>Observatii finale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Florentina Dunca</dc:creator>
  <cp:lastModifiedBy>Vlad Hasciar</cp:lastModifiedBy>
  <cp:revision>19</cp:revision>
  <dcterms:created xsi:type="dcterms:W3CDTF">2019-10-25T05:23:12Z</dcterms:created>
  <dcterms:modified xsi:type="dcterms:W3CDTF">2019-10-26T09:38:22Z</dcterms:modified>
</cp:coreProperties>
</file>